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0190" y="2096095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702"/>
              </a:lnSpc>
              <a:buNone/>
            </a:pPr>
            <a:r>
              <a:rPr lang="en-US" sz="6162" spc="-185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What is Nvidia NIM?</a:t>
            </a:r>
            <a:endParaRPr lang="en-US" sz="6162" dirty="0"/>
          </a:p>
        </p:txBody>
      </p:sp>
      <p:sp>
        <p:nvSpPr>
          <p:cNvPr id="6" name="Text 3"/>
          <p:cNvSpPr/>
          <p:nvPr/>
        </p:nvSpPr>
        <p:spPr>
          <a:xfrm>
            <a:off x="6280190" y="4392692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(Networked Inference Manager) is a powerful cloud-native inference management platform designed for large-scale AI model deployment and scaling.</a:t>
            </a:r>
            <a:endParaRPr lang="en-US" sz="1786" dirty="0"/>
          </a:p>
        </p:txBody>
      </p:sp>
      <p:sp>
        <p:nvSpPr>
          <p:cNvPr id="7" name="Shape 4"/>
          <p:cNvSpPr/>
          <p:nvPr/>
        </p:nvSpPr>
        <p:spPr>
          <a:xfrm>
            <a:off x="6280190" y="5753457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76260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89370" y="5886093"/>
            <a:ext cx="144423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spc="-18" kern="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</a:t>
            </a:r>
            <a:endParaRPr lang="en-US" sz="768" dirty="0"/>
          </a:p>
        </p:txBody>
      </p:sp>
      <p:sp>
        <p:nvSpPr>
          <p:cNvPr id="9" name="Text 6"/>
          <p:cNvSpPr/>
          <p:nvPr/>
        </p:nvSpPr>
        <p:spPr>
          <a:xfrm>
            <a:off x="6756440" y="5736550"/>
            <a:ext cx="2653784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26"/>
              </a:lnSpc>
              <a:buNone/>
            </a:pPr>
            <a:r>
              <a:rPr lang="en-US" sz="2233" b="1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muhammad umair</a:t>
            </a:r>
            <a:endParaRPr lang="en-US" sz="2233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41137" y="592931"/>
            <a:ext cx="5839658" cy="6738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06"/>
              </a:lnSpc>
              <a:buNone/>
            </a:pPr>
            <a:r>
              <a:rPr lang="en-US" sz="4245" spc="-127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Nvidia NIM Overview</a:t>
            </a:r>
            <a:endParaRPr lang="en-US" sz="4245" dirty="0"/>
          </a:p>
        </p:txBody>
      </p:sp>
      <p:sp>
        <p:nvSpPr>
          <p:cNvPr id="6" name="Text 3"/>
          <p:cNvSpPr/>
          <p:nvPr/>
        </p:nvSpPr>
        <p:spPr>
          <a:xfrm>
            <a:off x="6241137" y="1590199"/>
            <a:ext cx="7634526" cy="13796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17"/>
              </a:lnSpc>
              <a:buNone/>
            </a:pPr>
            <a:r>
              <a:rPr lang="en-US" sz="1698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empowers developers to effortlessly deploy and manage AI models in a secure, scalable, and cost-effective manner. It simplifies the complexities of AI inference by providing a centralized platform for monitoring, controlling, and optimizing AI workloads.</a:t>
            </a:r>
            <a:endParaRPr lang="en-US" sz="1698" dirty="0"/>
          </a:p>
        </p:txBody>
      </p:sp>
      <p:sp>
        <p:nvSpPr>
          <p:cNvPr id="7" name="Shape 4"/>
          <p:cNvSpPr/>
          <p:nvPr/>
        </p:nvSpPr>
        <p:spPr>
          <a:xfrm>
            <a:off x="6241137" y="3212425"/>
            <a:ext cx="3709511" cy="2622113"/>
          </a:xfrm>
          <a:prstGeom prst="roundRect">
            <a:avLst>
              <a:gd name="adj" fmla="val 1480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6456759" y="3428048"/>
            <a:ext cx="327826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53"/>
              </a:lnSpc>
              <a:buNone/>
            </a:pPr>
            <a:r>
              <a:rPr lang="en-US" sz="2123" spc="-64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Centralized Management</a:t>
            </a:r>
            <a:endParaRPr lang="en-US" sz="2123" dirty="0"/>
          </a:p>
        </p:txBody>
      </p:sp>
      <p:sp>
        <p:nvSpPr>
          <p:cNvPr id="9" name="Text 6"/>
          <p:cNvSpPr/>
          <p:nvPr/>
        </p:nvSpPr>
        <p:spPr>
          <a:xfrm>
            <a:off x="6456759" y="4231243"/>
            <a:ext cx="3278267" cy="13796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17"/>
              </a:lnSpc>
              <a:buNone/>
            </a:pPr>
            <a:r>
              <a:rPr lang="en-US" sz="1698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offers a centralized platform for managing AI models, simplifying deployment and monitoring.</a:t>
            </a:r>
            <a:endParaRPr lang="en-US" sz="1698" dirty="0"/>
          </a:p>
        </p:txBody>
      </p:sp>
      <p:sp>
        <p:nvSpPr>
          <p:cNvPr id="10" name="Shape 7"/>
          <p:cNvSpPr/>
          <p:nvPr/>
        </p:nvSpPr>
        <p:spPr>
          <a:xfrm>
            <a:off x="10166271" y="3212425"/>
            <a:ext cx="3709511" cy="2622113"/>
          </a:xfrm>
          <a:prstGeom prst="roundRect">
            <a:avLst>
              <a:gd name="adj" fmla="val 1480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10381893" y="3428048"/>
            <a:ext cx="2695575" cy="3369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53"/>
              </a:lnSpc>
              <a:buNone/>
            </a:pPr>
            <a:r>
              <a:rPr lang="en-US" sz="2123" spc="-64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Scalability</a:t>
            </a:r>
            <a:endParaRPr lang="en-US" sz="2123" dirty="0"/>
          </a:p>
        </p:txBody>
      </p:sp>
      <p:sp>
        <p:nvSpPr>
          <p:cNvPr id="12" name="Text 9"/>
          <p:cNvSpPr/>
          <p:nvPr/>
        </p:nvSpPr>
        <p:spPr>
          <a:xfrm>
            <a:off x="10381893" y="3894296"/>
            <a:ext cx="3278267" cy="17246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17"/>
              </a:lnSpc>
              <a:buNone/>
            </a:pPr>
            <a:r>
              <a:rPr lang="en-US" sz="1698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platform is designed for scalability, allowing businesses to handle demanding AI workloads without compromising performance.</a:t>
            </a:r>
            <a:endParaRPr lang="en-US" sz="1698" dirty="0"/>
          </a:p>
        </p:txBody>
      </p:sp>
      <p:sp>
        <p:nvSpPr>
          <p:cNvPr id="13" name="Shape 10"/>
          <p:cNvSpPr/>
          <p:nvPr/>
        </p:nvSpPr>
        <p:spPr>
          <a:xfrm>
            <a:off x="6241137" y="6050161"/>
            <a:ext cx="7634526" cy="1587341"/>
          </a:xfrm>
          <a:prstGeom prst="roundRect">
            <a:avLst>
              <a:gd name="adj" fmla="val 2445"/>
            </a:avLst>
          </a:prstGeom>
          <a:solidFill>
            <a:srgbClr val="404040"/>
          </a:solidFill>
          <a:ln/>
        </p:spPr>
      </p:sp>
      <p:sp>
        <p:nvSpPr>
          <p:cNvPr id="14" name="Text 11"/>
          <p:cNvSpPr/>
          <p:nvPr/>
        </p:nvSpPr>
        <p:spPr>
          <a:xfrm>
            <a:off x="6456759" y="6265783"/>
            <a:ext cx="2695575" cy="3369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53"/>
              </a:lnSpc>
              <a:buNone/>
            </a:pPr>
            <a:r>
              <a:rPr lang="en-US" sz="2123" spc="-64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Efficiency</a:t>
            </a:r>
            <a:endParaRPr lang="en-US" sz="2123" dirty="0"/>
          </a:p>
        </p:txBody>
      </p:sp>
      <p:sp>
        <p:nvSpPr>
          <p:cNvPr id="15" name="Text 12"/>
          <p:cNvSpPr/>
          <p:nvPr/>
        </p:nvSpPr>
        <p:spPr>
          <a:xfrm>
            <a:off x="6456759" y="6732032"/>
            <a:ext cx="7203281" cy="6898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17"/>
              </a:lnSpc>
              <a:buNone/>
            </a:pPr>
            <a:r>
              <a:rPr lang="en-US" sz="1698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optimizes resource utilization, ensuring cost-effectiveness and efficient performance for AI models.</a:t>
            </a:r>
            <a:endParaRPr lang="en-US" sz="1698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1875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17496" y="3106341"/>
            <a:ext cx="7168634" cy="6045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61"/>
              </a:lnSpc>
              <a:buNone/>
            </a:pPr>
            <a:r>
              <a:rPr lang="en-US" sz="3809" spc="-114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Key Features of Nvidia NIM</a:t>
            </a:r>
            <a:endParaRPr lang="en-US" sz="3809" dirty="0"/>
          </a:p>
        </p:txBody>
      </p:sp>
      <p:sp>
        <p:nvSpPr>
          <p:cNvPr id="6" name="Text 3"/>
          <p:cNvSpPr/>
          <p:nvPr/>
        </p:nvSpPr>
        <p:spPr>
          <a:xfrm>
            <a:off x="917496" y="4001095"/>
            <a:ext cx="12795290" cy="3095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524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offers a comprehensive set of features designed to simplify and enhance the deployment and management of AI models.</a:t>
            </a:r>
            <a:endParaRPr lang="en-US" sz="1524" dirty="0"/>
          </a:p>
        </p:txBody>
      </p:sp>
      <p:sp>
        <p:nvSpPr>
          <p:cNvPr id="7" name="Shape 4"/>
          <p:cNvSpPr/>
          <p:nvPr/>
        </p:nvSpPr>
        <p:spPr>
          <a:xfrm>
            <a:off x="917496" y="4745950"/>
            <a:ext cx="435293" cy="435293"/>
          </a:xfrm>
          <a:prstGeom prst="roundRect">
            <a:avLst>
              <a:gd name="adj" fmla="val 8002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052393" y="4818459"/>
            <a:ext cx="165497" cy="2902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85"/>
              </a:lnSpc>
              <a:buNone/>
            </a:pPr>
            <a:r>
              <a:rPr lang="en-US" sz="2285" spc="-69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1</a:t>
            </a:r>
            <a:endParaRPr lang="en-US" sz="2285" dirty="0"/>
          </a:p>
        </p:txBody>
      </p:sp>
      <p:sp>
        <p:nvSpPr>
          <p:cNvPr id="9" name="Text 6"/>
          <p:cNvSpPr/>
          <p:nvPr/>
        </p:nvSpPr>
        <p:spPr>
          <a:xfrm>
            <a:off x="1546265" y="4745950"/>
            <a:ext cx="2418755" cy="302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1"/>
              </a:lnSpc>
              <a:buNone/>
            </a:pPr>
            <a:r>
              <a:rPr lang="en-US" sz="1905" spc="-57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Model Deployment</a:t>
            </a:r>
            <a:endParaRPr lang="en-US" sz="1905" dirty="0"/>
          </a:p>
        </p:txBody>
      </p:sp>
      <p:sp>
        <p:nvSpPr>
          <p:cNvPr id="10" name="Text 7"/>
          <p:cNvSpPr/>
          <p:nvPr/>
        </p:nvSpPr>
        <p:spPr>
          <a:xfrm>
            <a:off x="1546265" y="5164455"/>
            <a:ext cx="5672138" cy="9286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524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provides a streamlined model deployment process, simplifying the complexities of deploying AI models across various environments.</a:t>
            </a:r>
            <a:endParaRPr lang="en-US" sz="1524" dirty="0"/>
          </a:p>
        </p:txBody>
      </p:sp>
      <p:sp>
        <p:nvSpPr>
          <p:cNvPr id="11" name="Shape 8"/>
          <p:cNvSpPr/>
          <p:nvPr/>
        </p:nvSpPr>
        <p:spPr>
          <a:xfrm>
            <a:off x="7411879" y="4745950"/>
            <a:ext cx="435293" cy="435293"/>
          </a:xfrm>
          <a:prstGeom prst="roundRect">
            <a:avLst>
              <a:gd name="adj" fmla="val 8002"/>
            </a:avLst>
          </a:prstGeom>
          <a:solidFill>
            <a:srgbClr val="404040"/>
          </a:solidFill>
          <a:ln/>
        </p:spPr>
      </p:sp>
      <p:sp>
        <p:nvSpPr>
          <p:cNvPr id="12" name="Text 9"/>
          <p:cNvSpPr/>
          <p:nvPr/>
        </p:nvSpPr>
        <p:spPr>
          <a:xfrm>
            <a:off x="7546777" y="4818459"/>
            <a:ext cx="165497" cy="2902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85"/>
              </a:lnSpc>
              <a:buNone/>
            </a:pPr>
            <a:r>
              <a:rPr lang="en-US" sz="2285" spc="-69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2</a:t>
            </a:r>
            <a:endParaRPr lang="en-US" sz="2285" dirty="0"/>
          </a:p>
        </p:txBody>
      </p:sp>
      <p:sp>
        <p:nvSpPr>
          <p:cNvPr id="13" name="Text 10"/>
          <p:cNvSpPr/>
          <p:nvPr/>
        </p:nvSpPr>
        <p:spPr>
          <a:xfrm>
            <a:off x="8040648" y="4745950"/>
            <a:ext cx="2418755" cy="302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1"/>
              </a:lnSpc>
              <a:buNone/>
            </a:pPr>
            <a:r>
              <a:rPr lang="en-US" sz="1905" spc="-57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Model Management</a:t>
            </a:r>
            <a:endParaRPr lang="en-US" sz="1905" dirty="0"/>
          </a:p>
        </p:txBody>
      </p:sp>
      <p:sp>
        <p:nvSpPr>
          <p:cNvPr id="14" name="Text 11"/>
          <p:cNvSpPr/>
          <p:nvPr/>
        </p:nvSpPr>
        <p:spPr>
          <a:xfrm>
            <a:off x="8040648" y="5164455"/>
            <a:ext cx="5672138" cy="9286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524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platform offers centralized model management capabilities, allowing users to track model versions, monitor performance, and optimize resource allocation.</a:t>
            </a:r>
            <a:endParaRPr lang="en-US" sz="1524" dirty="0"/>
          </a:p>
        </p:txBody>
      </p:sp>
      <p:sp>
        <p:nvSpPr>
          <p:cNvPr id="15" name="Shape 12"/>
          <p:cNvSpPr/>
          <p:nvPr/>
        </p:nvSpPr>
        <p:spPr>
          <a:xfrm>
            <a:off x="917496" y="6504265"/>
            <a:ext cx="435293" cy="435293"/>
          </a:xfrm>
          <a:prstGeom prst="roundRect">
            <a:avLst>
              <a:gd name="adj" fmla="val 8002"/>
            </a:avLst>
          </a:prstGeom>
          <a:solidFill>
            <a:srgbClr val="404040"/>
          </a:solidFill>
          <a:ln/>
        </p:spPr>
      </p:sp>
      <p:sp>
        <p:nvSpPr>
          <p:cNvPr id="16" name="Text 13"/>
          <p:cNvSpPr/>
          <p:nvPr/>
        </p:nvSpPr>
        <p:spPr>
          <a:xfrm>
            <a:off x="1052393" y="6576774"/>
            <a:ext cx="165497" cy="2902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85"/>
              </a:lnSpc>
              <a:buNone/>
            </a:pPr>
            <a:r>
              <a:rPr lang="en-US" sz="2285" spc="-69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3</a:t>
            </a:r>
            <a:endParaRPr lang="en-US" sz="2285" dirty="0"/>
          </a:p>
        </p:txBody>
      </p:sp>
      <p:sp>
        <p:nvSpPr>
          <p:cNvPr id="17" name="Text 14"/>
          <p:cNvSpPr/>
          <p:nvPr/>
        </p:nvSpPr>
        <p:spPr>
          <a:xfrm>
            <a:off x="1546265" y="6504265"/>
            <a:ext cx="3032879" cy="302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1"/>
              </a:lnSpc>
              <a:buNone/>
            </a:pPr>
            <a:r>
              <a:rPr lang="en-US" sz="1905" spc="-57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Inference Optimization</a:t>
            </a:r>
            <a:endParaRPr lang="en-US" sz="1905" dirty="0"/>
          </a:p>
        </p:txBody>
      </p:sp>
      <p:sp>
        <p:nvSpPr>
          <p:cNvPr id="18" name="Text 15"/>
          <p:cNvSpPr/>
          <p:nvPr/>
        </p:nvSpPr>
        <p:spPr>
          <a:xfrm>
            <a:off x="1546265" y="6922770"/>
            <a:ext cx="5672138" cy="619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524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optimizes inference performance through automated resource allocation, model optimization, and dynamic scaling.</a:t>
            </a:r>
            <a:endParaRPr lang="en-US" sz="1524" dirty="0"/>
          </a:p>
        </p:txBody>
      </p:sp>
      <p:sp>
        <p:nvSpPr>
          <p:cNvPr id="19" name="Shape 16"/>
          <p:cNvSpPr/>
          <p:nvPr/>
        </p:nvSpPr>
        <p:spPr>
          <a:xfrm>
            <a:off x="7411879" y="6504265"/>
            <a:ext cx="435293" cy="435293"/>
          </a:xfrm>
          <a:prstGeom prst="roundRect">
            <a:avLst>
              <a:gd name="adj" fmla="val 8002"/>
            </a:avLst>
          </a:prstGeom>
          <a:solidFill>
            <a:srgbClr val="404040"/>
          </a:solidFill>
          <a:ln/>
        </p:spPr>
      </p:sp>
      <p:sp>
        <p:nvSpPr>
          <p:cNvPr id="20" name="Text 17"/>
          <p:cNvSpPr/>
          <p:nvPr/>
        </p:nvSpPr>
        <p:spPr>
          <a:xfrm>
            <a:off x="7546777" y="6576774"/>
            <a:ext cx="165497" cy="2902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85"/>
              </a:lnSpc>
              <a:buNone/>
            </a:pPr>
            <a:r>
              <a:rPr lang="en-US" sz="2285" spc="-69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4</a:t>
            </a:r>
            <a:endParaRPr lang="en-US" sz="2285" dirty="0"/>
          </a:p>
        </p:txBody>
      </p:sp>
      <p:sp>
        <p:nvSpPr>
          <p:cNvPr id="21" name="Text 18"/>
          <p:cNvSpPr/>
          <p:nvPr/>
        </p:nvSpPr>
        <p:spPr>
          <a:xfrm>
            <a:off x="8040648" y="6504265"/>
            <a:ext cx="2418755" cy="302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1"/>
              </a:lnSpc>
              <a:buNone/>
            </a:pPr>
            <a:r>
              <a:rPr lang="en-US" sz="1905" spc="-57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Security</a:t>
            </a:r>
            <a:endParaRPr lang="en-US" sz="1905" dirty="0"/>
          </a:p>
        </p:txBody>
      </p:sp>
      <p:sp>
        <p:nvSpPr>
          <p:cNvPr id="22" name="Text 19"/>
          <p:cNvSpPr/>
          <p:nvPr/>
        </p:nvSpPr>
        <p:spPr>
          <a:xfrm>
            <a:off x="8040648" y="6922770"/>
            <a:ext cx="5672138" cy="619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524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incorporates robust security features to protect AI models and sensitive data.</a:t>
            </a:r>
            <a:endParaRPr lang="en-US" sz="1524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1992749"/>
            <a:ext cx="7757517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spc="-134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Use Cases for Nvidia NIM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155156"/>
            <a:ext cx="130428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caters to a wide range of use cases, empowering businesses to harness the power of AI across various industries.</a:t>
            </a:r>
            <a:endParaRPr lang="en-US" sz="1786" dirty="0"/>
          </a:p>
        </p:txBody>
      </p:sp>
      <p:sp>
        <p:nvSpPr>
          <p:cNvPr id="6" name="Text 4"/>
          <p:cNvSpPr/>
          <p:nvPr/>
        </p:nvSpPr>
        <p:spPr>
          <a:xfrm>
            <a:off x="793790" y="40000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spc="-67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Healthcare</a:t>
            </a:r>
            <a:endParaRPr lang="en-US" sz="2233" dirty="0"/>
          </a:p>
        </p:txBody>
      </p:sp>
      <p:sp>
        <p:nvSpPr>
          <p:cNvPr id="7" name="Text 5"/>
          <p:cNvSpPr/>
          <p:nvPr/>
        </p:nvSpPr>
        <p:spPr>
          <a:xfrm>
            <a:off x="793790" y="458116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enables healthcare providers to deploy AI models for medical imaging, diagnosis, and personalized treatment.</a:t>
            </a:r>
            <a:endParaRPr lang="en-US" sz="1786" dirty="0"/>
          </a:p>
        </p:txBody>
      </p:sp>
      <p:sp>
        <p:nvSpPr>
          <p:cNvPr id="8" name="Text 6"/>
          <p:cNvSpPr/>
          <p:nvPr/>
        </p:nvSpPr>
        <p:spPr>
          <a:xfrm>
            <a:off x="5332928" y="40000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spc="-67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Finance</a:t>
            </a:r>
            <a:endParaRPr lang="en-US" sz="2233" dirty="0"/>
          </a:p>
        </p:txBody>
      </p:sp>
      <p:sp>
        <p:nvSpPr>
          <p:cNvPr id="9" name="Text 7"/>
          <p:cNvSpPr/>
          <p:nvPr/>
        </p:nvSpPr>
        <p:spPr>
          <a:xfrm>
            <a:off x="5332928" y="458116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Financial institutions can leverage Nvidia NIM for fraud detection, risk assessment, and algorithmic trading.</a:t>
            </a:r>
            <a:endParaRPr lang="en-US" sz="1786" dirty="0"/>
          </a:p>
        </p:txBody>
      </p:sp>
      <p:sp>
        <p:nvSpPr>
          <p:cNvPr id="10" name="Text 8"/>
          <p:cNvSpPr/>
          <p:nvPr/>
        </p:nvSpPr>
        <p:spPr>
          <a:xfrm>
            <a:off x="9872067" y="40000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spc="-67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Retail</a:t>
            </a:r>
            <a:endParaRPr lang="en-US" sz="2233" dirty="0"/>
          </a:p>
        </p:txBody>
      </p:sp>
      <p:sp>
        <p:nvSpPr>
          <p:cNvPr id="11" name="Text 9"/>
          <p:cNvSpPr/>
          <p:nvPr/>
        </p:nvSpPr>
        <p:spPr>
          <a:xfrm>
            <a:off x="9872067" y="458116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spc="-18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Retailers can utilize Nvidia NIM for personalized recommendations, inventory optimization, and customer insights.</a:t>
            </a:r>
            <a:endParaRPr lang="en-US" sz="1786" dirty="0"/>
          </a:p>
        </p:txBody>
      </p:sp>
      <p:pic>
        <p:nvPicPr>
          <p:cNvPr id="1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3172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9379" y="588764"/>
            <a:ext cx="6713934" cy="669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69"/>
              </a:lnSpc>
              <a:buNone/>
            </a:pPr>
            <a:r>
              <a:rPr lang="en-US" sz="4215" spc="-126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Benefits of Nvidia NIM</a:t>
            </a:r>
            <a:endParaRPr lang="en-US" sz="4215" dirty="0"/>
          </a:p>
        </p:txBody>
      </p:sp>
      <p:sp>
        <p:nvSpPr>
          <p:cNvPr id="6" name="Text 3"/>
          <p:cNvSpPr/>
          <p:nvPr/>
        </p:nvSpPr>
        <p:spPr>
          <a:xfrm>
            <a:off x="749379" y="1579007"/>
            <a:ext cx="7645241" cy="6853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8"/>
              </a:lnSpc>
              <a:buNone/>
            </a:pPr>
            <a:r>
              <a:rPr lang="en-US" sz="1686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delivers significant benefits to organizations looking to leverage the power of AI.</a:t>
            </a:r>
            <a:endParaRPr lang="en-US" sz="1686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79" y="2505194"/>
            <a:ext cx="1070610" cy="171307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141101" y="2719268"/>
            <a:ext cx="3050381" cy="3345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35"/>
              </a:lnSpc>
              <a:buNone/>
            </a:pPr>
            <a:r>
              <a:rPr lang="en-US" sz="2108" spc="-63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Increased Efficiency</a:t>
            </a:r>
            <a:endParaRPr lang="en-US" sz="2108" dirty="0"/>
          </a:p>
        </p:txBody>
      </p:sp>
      <p:sp>
        <p:nvSpPr>
          <p:cNvPr id="9" name="Text 5"/>
          <p:cNvSpPr/>
          <p:nvPr/>
        </p:nvSpPr>
        <p:spPr>
          <a:xfrm>
            <a:off x="2141101" y="3182303"/>
            <a:ext cx="6253520" cy="6853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98"/>
              </a:lnSpc>
              <a:buNone/>
            </a:pPr>
            <a:r>
              <a:rPr lang="en-US" sz="1686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streamlines AI model deployment and management, improving overall efficiency.</a:t>
            </a:r>
            <a:endParaRPr lang="en-US" sz="1686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79" y="4218265"/>
            <a:ext cx="1070610" cy="171307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2141101" y="4432340"/>
            <a:ext cx="2676644" cy="3345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35"/>
              </a:lnSpc>
              <a:buNone/>
            </a:pPr>
            <a:r>
              <a:rPr lang="en-US" sz="2108" spc="-63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Reduced Costs</a:t>
            </a:r>
            <a:endParaRPr lang="en-US" sz="2108" dirty="0"/>
          </a:p>
        </p:txBody>
      </p:sp>
      <p:sp>
        <p:nvSpPr>
          <p:cNvPr id="12" name="Text 7"/>
          <p:cNvSpPr/>
          <p:nvPr/>
        </p:nvSpPr>
        <p:spPr>
          <a:xfrm>
            <a:off x="2141101" y="4895374"/>
            <a:ext cx="6253520" cy="6853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98"/>
              </a:lnSpc>
              <a:buNone/>
            </a:pPr>
            <a:r>
              <a:rPr lang="en-US" sz="1686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platform optimizes resource utilization, reducing operational costs and maximizing ROI.</a:t>
            </a:r>
            <a:endParaRPr lang="en-US" sz="1686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79" y="5931337"/>
            <a:ext cx="1070610" cy="171307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141101" y="6145411"/>
            <a:ext cx="2676644" cy="3345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35"/>
              </a:lnSpc>
              <a:buNone/>
            </a:pPr>
            <a:r>
              <a:rPr lang="en-US" sz="2108" spc="-63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Enhanced Security</a:t>
            </a:r>
            <a:endParaRPr lang="en-US" sz="2108" dirty="0"/>
          </a:p>
        </p:txBody>
      </p:sp>
      <p:sp>
        <p:nvSpPr>
          <p:cNvPr id="15" name="Text 9"/>
          <p:cNvSpPr/>
          <p:nvPr/>
        </p:nvSpPr>
        <p:spPr>
          <a:xfrm>
            <a:off x="2141101" y="6608445"/>
            <a:ext cx="6253520" cy="3426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98"/>
              </a:lnSpc>
              <a:buNone/>
            </a:pPr>
            <a:r>
              <a:rPr lang="en-US" sz="1686" spc="-17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Robust security features protect sensitive data and AI models.</a:t>
            </a:r>
            <a:endParaRPr lang="en-US" sz="1686" dirty="0"/>
          </a:p>
        </p:txBody>
      </p:sp>
      <p:pic>
        <p:nvPicPr>
          <p:cNvPr id="16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05657" y="725448"/>
            <a:ext cx="6734889" cy="6421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057"/>
              </a:lnSpc>
              <a:buNone/>
            </a:pPr>
            <a:r>
              <a:rPr lang="en-US" sz="4046" spc="-121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Nvidia NIM Architecture</a:t>
            </a:r>
            <a:endParaRPr lang="en-US" sz="4046" dirty="0"/>
          </a:p>
        </p:txBody>
      </p:sp>
      <p:sp>
        <p:nvSpPr>
          <p:cNvPr id="6" name="Text 3"/>
          <p:cNvSpPr/>
          <p:nvPr/>
        </p:nvSpPr>
        <p:spPr>
          <a:xfrm>
            <a:off x="6205657" y="1675805"/>
            <a:ext cx="7705487" cy="6574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is built on a robust and scalable architecture that ensures high performance and reliability.</a:t>
            </a:r>
            <a:endParaRPr lang="en-US" sz="1618" dirty="0"/>
          </a:p>
        </p:txBody>
      </p:sp>
      <p:sp>
        <p:nvSpPr>
          <p:cNvPr id="7" name="Shape 4"/>
          <p:cNvSpPr/>
          <p:nvPr/>
        </p:nvSpPr>
        <p:spPr>
          <a:xfrm>
            <a:off x="6205657" y="2564368"/>
            <a:ext cx="7705487" cy="4939784"/>
          </a:xfrm>
          <a:prstGeom prst="roundRect">
            <a:avLst>
              <a:gd name="adj" fmla="val 74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6213277" y="2571988"/>
            <a:ext cx="7690247" cy="59043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18778" y="2702838"/>
            <a:ext cx="3430310" cy="328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Component</a:t>
            </a:r>
            <a:endParaRPr lang="en-US" sz="1618" dirty="0"/>
          </a:p>
        </p:txBody>
      </p:sp>
      <p:sp>
        <p:nvSpPr>
          <p:cNvPr id="10" name="Text 7"/>
          <p:cNvSpPr/>
          <p:nvPr/>
        </p:nvSpPr>
        <p:spPr>
          <a:xfrm>
            <a:off x="10267712" y="2702838"/>
            <a:ext cx="3430310" cy="328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Description</a:t>
            </a:r>
            <a:endParaRPr lang="en-US" sz="1618" dirty="0"/>
          </a:p>
        </p:txBody>
      </p:sp>
      <p:sp>
        <p:nvSpPr>
          <p:cNvPr id="11" name="Shape 8"/>
          <p:cNvSpPr/>
          <p:nvPr/>
        </p:nvSpPr>
        <p:spPr>
          <a:xfrm>
            <a:off x="6213277" y="3162419"/>
            <a:ext cx="7690247" cy="124789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18778" y="3293269"/>
            <a:ext cx="3430310" cy="328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Manager</a:t>
            </a:r>
            <a:endParaRPr lang="en-US" sz="1618" dirty="0"/>
          </a:p>
        </p:txBody>
      </p:sp>
      <p:sp>
        <p:nvSpPr>
          <p:cNvPr id="13" name="Text 10"/>
          <p:cNvSpPr/>
          <p:nvPr/>
        </p:nvSpPr>
        <p:spPr>
          <a:xfrm>
            <a:off x="10267712" y="3293269"/>
            <a:ext cx="3430310" cy="9861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Manages AI models, including versions, deployments, and performance metrics.</a:t>
            </a:r>
            <a:endParaRPr lang="en-US" sz="1618" dirty="0"/>
          </a:p>
        </p:txBody>
      </p:sp>
      <p:sp>
        <p:nvSpPr>
          <p:cNvPr id="14" name="Shape 11"/>
          <p:cNvSpPr/>
          <p:nvPr/>
        </p:nvSpPr>
        <p:spPr>
          <a:xfrm>
            <a:off x="6213277" y="4410313"/>
            <a:ext cx="7690247" cy="9191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18778" y="4541163"/>
            <a:ext cx="3430310" cy="328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Inference Engine</a:t>
            </a:r>
            <a:endParaRPr lang="en-US" sz="1618" dirty="0"/>
          </a:p>
        </p:txBody>
      </p:sp>
      <p:sp>
        <p:nvSpPr>
          <p:cNvPr id="16" name="Text 13"/>
          <p:cNvSpPr/>
          <p:nvPr/>
        </p:nvSpPr>
        <p:spPr>
          <a:xfrm>
            <a:off x="10267712" y="4541163"/>
            <a:ext cx="3430310" cy="6574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Executes AI models efficiently and optimizes resource utilization.</a:t>
            </a:r>
            <a:endParaRPr lang="en-US" sz="1618" dirty="0"/>
          </a:p>
        </p:txBody>
      </p:sp>
      <p:sp>
        <p:nvSpPr>
          <p:cNvPr id="17" name="Shape 14"/>
          <p:cNvSpPr/>
          <p:nvPr/>
        </p:nvSpPr>
        <p:spPr>
          <a:xfrm>
            <a:off x="6213277" y="5329476"/>
            <a:ext cx="7690247" cy="124789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18778" y="5460325"/>
            <a:ext cx="3430310" cy="328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Monitoring Dashboard</a:t>
            </a:r>
            <a:endParaRPr lang="en-US" sz="1618" dirty="0"/>
          </a:p>
        </p:txBody>
      </p:sp>
      <p:sp>
        <p:nvSpPr>
          <p:cNvPr id="19" name="Text 16"/>
          <p:cNvSpPr/>
          <p:nvPr/>
        </p:nvSpPr>
        <p:spPr>
          <a:xfrm>
            <a:off x="10267712" y="5460325"/>
            <a:ext cx="3430310" cy="9861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insights into model performance, resource usage, and overall system health.</a:t>
            </a:r>
            <a:endParaRPr lang="en-US" sz="1618" dirty="0"/>
          </a:p>
        </p:txBody>
      </p:sp>
      <p:sp>
        <p:nvSpPr>
          <p:cNvPr id="20" name="Shape 17"/>
          <p:cNvSpPr/>
          <p:nvPr/>
        </p:nvSpPr>
        <p:spPr>
          <a:xfrm>
            <a:off x="6213277" y="6577370"/>
            <a:ext cx="7690247" cy="9191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418778" y="6708219"/>
            <a:ext cx="3430310" cy="328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Security Layer</a:t>
            </a:r>
            <a:endParaRPr lang="en-US" sz="1618" dirty="0"/>
          </a:p>
        </p:txBody>
      </p:sp>
      <p:sp>
        <p:nvSpPr>
          <p:cNvPr id="22" name="Text 19"/>
          <p:cNvSpPr/>
          <p:nvPr/>
        </p:nvSpPr>
        <p:spPr>
          <a:xfrm>
            <a:off x="10267712" y="6708219"/>
            <a:ext cx="3430310" cy="6574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9"/>
              </a:lnSpc>
              <a:buNone/>
            </a:pPr>
            <a:r>
              <a:rPr lang="en-US" sz="1618" spc="-16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Ensures the security and integrity of AI models and data.</a:t>
            </a:r>
            <a:endParaRPr lang="en-US" sz="1618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56987" y="667226"/>
            <a:ext cx="5885140" cy="5866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619"/>
              </a:lnSpc>
              <a:buNone/>
            </a:pPr>
            <a:r>
              <a:rPr lang="en-US" sz="3695" spc="-111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Nvidia NIM Integration</a:t>
            </a:r>
            <a:endParaRPr lang="en-US" sz="3695" dirty="0"/>
          </a:p>
        </p:txBody>
      </p:sp>
      <p:sp>
        <p:nvSpPr>
          <p:cNvPr id="6" name="Text 3"/>
          <p:cNvSpPr/>
          <p:nvPr/>
        </p:nvSpPr>
        <p:spPr>
          <a:xfrm>
            <a:off x="656987" y="1535311"/>
            <a:ext cx="7830026" cy="6007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65"/>
              </a:lnSpc>
              <a:buNone/>
            </a:pPr>
            <a:r>
              <a:rPr lang="en-US" sz="1478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seamlessly integrates with various cloud platforms and hardware environments, making it a highly adaptable solution.</a:t>
            </a:r>
            <a:endParaRPr lang="en-US" sz="1478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87" y="2347198"/>
            <a:ext cx="469225" cy="46922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56987" y="3004066"/>
            <a:ext cx="2346484" cy="2932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10"/>
              </a:lnSpc>
              <a:buNone/>
            </a:pPr>
            <a:r>
              <a:rPr lang="en-US" sz="1848" spc="-55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Cloud Platforms</a:t>
            </a:r>
            <a:endParaRPr lang="en-US" sz="1848" dirty="0"/>
          </a:p>
        </p:txBody>
      </p:sp>
      <p:sp>
        <p:nvSpPr>
          <p:cNvPr id="9" name="Text 5"/>
          <p:cNvSpPr/>
          <p:nvPr/>
        </p:nvSpPr>
        <p:spPr>
          <a:xfrm>
            <a:off x="656987" y="3409831"/>
            <a:ext cx="7830026" cy="300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65"/>
              </a:lnSpc>
              <a:buNone/>
            </a:pPr>
            <a:r>
              <a:rPr lang="en-US" sz="1478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Integrates with major cloud providers like AWS, Azure, and GCP.</a:t>
            </a:r>
            <a:endParaRPr lang="en-US" sz="1478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87" y="4273272"/>
            <a:ext cx="469225" cy="46922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56987" y="4930140"/>
            <a:ext cx="2346484" cy="2932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10"/>
              </a:lnSpc>
              <a:buNone/>
            </a:pPr>
            <a:r>
              <a:rPr lang="en-US" sz="1848" spc="-55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Hardware</a:t>
            </a:r>
            <a:endParaRPr lang="en-US" sz="1848" dirty="0"/>
          </a:p>
        </p:txBody>
      </p:sp>
      <p:sp>
        <p:nvSpPr>
          <p:cNvPr id="12" name="Text 7"/>
          <p:cNvSpPr/>
          <p:nvPr/>
        </p:nvSpPr>
        <p:spPr>
          <a:xfrm>
            <a:off x="656987" y="5335905"/>
            <a:ext cx="7830026" cy="300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65"/>
              </a:lnSpc>
              <a:buNone/>
            </a:pPr>
            <a:r>
              <a:rPr lang="en-US" sz="1478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Supports a wide range of Nvidia GPUs and other hardware.</a:t>
            </a:r>
            <a:endParaRPr lang="en-US" sz="1478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987" y="6199346"/>
            <a:ext cx="469225" cy="46922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56987" y="6856214"/>
            <a:ext cx="2346484" cy="2932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10"/>
              </a:lnSpc>
              <a:buNone/>
            </a:pPr>
            <a:r>
              <a:rPr lang="en-US" sz="1848" spc="-55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AI Frameworks</a:t>
            </a:r>
            <a:endParaRPr lang="en-US" sz="1848" dirty="0"/>
          </a:p>
        </p:txBody>
      </p:sp>
      <p:sp>
        <p:nvSpPr>
          <p:cNvPr id="15" name="Text 9"/>
          <p:cNvSpPr/>
          <p:nvPr/>
        </p:nvSpPr>
        <p:spPr>
          <a:xfrm>
            <a:off x="656987" y="7261979"/>
            <a:ext cx="7830026" cy="300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65"/>
              </a:lnSpc>
              <a:buNone/>
            </a:pPr>
            <a:r>
              <a:rPr lang="en-US" sz="1478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Compatible with popular AI frameworks like TensorFlow, PyTorch, and ONNX.</a:t>
            </a:r>
            <a:endParaRPr lang="en-US" sz="1478" dirty="0"/>
          </a:p>
        </p:txBody>
      </p:sp>
      <p:pic>
        <p:nvPicPr>
          <p:cNvPr id="16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52078" y="973693"/>
            <a:ext cx="6775847" cy="5943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680"/>
              </a:lnSpc>
              <a:buNone/>
            </a:pPr>
            <a:r>
              <a:rPr lang="en-US" sz="3744" spc="-112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Conclusion and Next Steps</a:t>
            </a:r>
            <a:endParaRPr lang="en-US" sz="3744" dirty="0"/>
          </a:p>
        </p:txBody>
      </p:sp>
      <p:sp>
        <p:nvSpPr>
          <p:cNvPr id="6" name="Text 3"/>
          <p:cNvSpPr/>
          <p:nvPr/>
        </p:nvSpPr>
        <p:spPr>
          <a:xfrm>
            <a:off x="6152078" y="1853327"/>
            <a:ext cx="7812643" cy="912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96"/>
              </a:lnSpc>
              <a:buNone/>
            </a:pPr>
            <a:r>
              <a:rPr lang="en-US" sz="1498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Nvidia NIM is a powerful platform for AI model deployment and management that offers numerous benefits to organizations. It simplifies AI workflows, enhances efficiency, and reduces costs.</a:t>
            </a:r>
            <a:endParaRPr lang="en-US" sz="1498" dirty="0"/>
          </a:p>
        </p:txBody>
      </p:sp>
      <p:sp>
        <p:nvSpPr>
          <p:cNvPr id="7" name="Shape 4"/>
          <p:cNvSpPr/>
          <p:nvPr/>
        </p:nvSpPr>
        <p:spPr>
          <a:xfrm>
            <a:off x="6223397" y="3193852"/>
            <a:ext cx="427911" cy="427911"/>
          </a:xfrm>
          <a:prstGeom prst="roundRect">
            <a:avLst>
              <a:gd name="adj" fmla="val 8001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6356032" y="3265170"/>
            <a:ext cx="162639" cy="2852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46"/>
              </a:lnSpc>
              <a:buNone/>
            </a:pPr>
            <a:r>
              <a:rPr lang="en-US" sz="2246" spc="-67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1</a:t>
            </a:r>
            <a:endParaRPr lang="en-US" sz="2246" dirty="0"/>
          </a:p>
        </p:txBody>
      </p:sp>
      <p:sp>
        <p:nvSpPr>
          <p:cNvPr id="9" name="Text 6"/>
          <p:cNvSpPr/>
          <p:nvPr/>
        </p:nvSpPr>
        <p:spPr>
          <a:xfrm>
            <a:off x="7483435" y="3170039"/>
            <a:ext cx="2574131" cy="2971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40"/>
              </a:lnSpc>
              <a:buNone/>
            </a:pPr>
            <a:r>
              <a:rPr lang="en-US" sz="1872" spc="-56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Evaluate Nvidia NIM</a:t>
            </a:r>
            <a:endParaRPr lang="en-US" sz="1872" dirty="0"/>
          </a:p>
        </p:txBody>
      </p:sp>
      <p:sp>
        <p:nvSpPr>
          <p:cNvPr id="10" name="Text 7"/>
          <p:cNvSpPr/>
          <p:nvPr/>
        </p:nvSpPr>
        <p:spPr>
          <a:xfrm>
            <a:off x="7483435" y="3581281"/>
            <a:ext cx="6481286" cy="608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96"/>
              </a:lnSpc>
              <a:buNone/>
            </a:pPr>
            <a:r>
              <a:rPr lang="en-US" sz="1498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the features and capabilities of Nvidia NIM to determine if it aligns with your needs.</a:t>
            </a:r>
            <a:endParaRPr lang="en-US" sz="1498" dirty="0"/>
          </a:p>
        </p:txBody>
      </p:sp>
      <p:sp>
        <p:nvSpPr>
          <p:cNvPr id="11" name="Shape 8"/>
          <p:cNvSpPr/>
          <p:nvPr/>
        </p:nvSpPr>
        <p:spPr>
          <a:xfrm>
            <a:off x="6223397" y="4783931"/>
            <a:ext cx="427911" cy="427911"/>
          </a:xfrm>
          <a:prstGeom prst="roundRect">
            <a:avLst>
              <a:gd name="adj" fmla="val 8001"/>
            </a:avLst>
          </a:prstGeom>
          <a:solidFill>
            <a:srgbClr val="404040"/>
          </a:solidFill>
          <a:ln/>
        </p:spPr>
      </p:sp>
      <p:sp>
        <p:nvSpPr>
          <p:cNvPr id="12" name="Text 9"/>
          <p:cNvSpPr/>
          <p:nvPr/>
        </p:nvSpPr>
        <p:spPr>
          <a:xfrm>
            <a:off x="6356032" y="4855250"/>
            <a:ext cx="162639" cy="2852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46"/>
              </a:lnSpc>
              <a:buNone/>
            </a:pPr>
            <a:r>
              <a:rPr lang="en-US" sz="2246" spc="-67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2</a:t>
            </a:r>
            <a:endParaRPr lang="en-US" sz="2246" dirty="0"/>
          </a:p>
        </p:txBody>
      </p:sp>
      <p:sp>
        <p:nvSpPr>
          <p:cNvPr id="13" name="Text 10"/>
          <p:cNvSpPr/>
          <p:nvPr/>
        </p:nvSpPr>
        <p:spPr>
          <a:xfrm>
            <a:off x="7483435" y="4760119"/>
            <a:ext cx="2574131" cy="2971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40"/>
              </a:lnSpc>
              <a:buNone/>
            </a:pPr>
            <a:r>
              <a:rPr lang="en-US" sz="1872" spc="-56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Deployment Planning</a:t>
            </a:r>
            <a:endParaRPr lang="en-US" sz="1872" dirty="0"/>
          </a:p>
        </p:txBody>
      </p:sp>
      <p:sp>
        <p:nvSpPr>
          <p:cNvPr id="14" name="Text 11"/>
          <p:cNvSpPr/>
          <p:nvPr/>
        </p:nvSpPr>
        <p:spPr>
          <a:xfrm>
            <a:off x="7483435" y="5171361"/>
            <a:ext cx="6481286" cy="608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96"/>
              </a:lnSpc>
              <a:buNone/>
            </a:pPr>
            <a:r>
              <a:rPr lang="en-US" sz="1498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a comprehensive deployment plan, considering infrastructure, security, and scalability.</a:t>
            </a:r>
            <a:endParaRPr lang="en-US" sz="1498" dirty="0"/>
          </a:p>
        </p:txBody>
      </p:sp>
      <p:sp>
        <p:nvSpPr>
          <p:cNvPr id="15" name="Shape 12"/>
          <p:cNvSpPr/>
          <p:nvPr/>
        </p:nvSpPr>
        <p:spPr>
          <a:xfrm>
            <a:off x="6223397" y="6374011"/>
            <a:ext cx="427911" cy="427911"/>
          </a:xfrm>
          <a:prstGeom prst="roundRect">
            <a:avLst>
              <a:gd name="adj" fmla="val 8001"/>
            </a:avLst>
          </a:prstGeom>
          <a:solidFill>
            <a:srgbClr val="404040"/>
          </a:solidFill>
          <a:ln/>
        </p:spPr>
      </p:sp>
      <p:sp>
        <p:nvSpPr>
          <p:cNvPr id="16" name="Text 13"/>
          <p:cNvSpPr/>
          <p:nvPr/>
        </p:nvSpPr>
        <p:spPr>
          <a:xfrm>
            <a:off x="6356032" y="6445329"/>
            <a:ext cx="162639" cy="2852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46"/>
              </a:lnSpc>
              <a:buNone/>
            </a:pPr>
            <a:r>
              <a:rPr lang="en-US" sz="2246" spc="-67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3</a:t>
            </a:r>
            <a:endParaRPr lang="en-US" sz="2246" dirty="0"/>
          </a:p>
        </p:txBody>
      </p:sp>
      <p:sp>
        <p:nvSpPr>
          <p:cNvPr id="17" name="Text 14"/>
          <p:cNvSpPr/>
          <p:nvPr/>
        </p:nvSpPr>
        <p:spPr>
          <a:xfrm>
            <a:off x="7483435" y="6350198"/>
            <a:ext cx="4199930" cy="2971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40"/>
              </a:lnSpc>
              <a:buNone/>
            </a:pPr>
            <a:r>
              <a:rPr lang="en-US" sz="1872" spc="-56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Implementation and Optimization</a:t>
            </a:r>
            <a:endParaRPr lang="en-US" sz="1872" dirty="0"/>
          </a:p>
        </p:txBody>
      </p:sp>
      <p:sp>
        <p:nvSpPr>
          <p:cNvPr id="18" name="Text 15"/>
          <p:cNvSpPr/>
          <p:nvPr/>
        </p:nvSpPr>
        <p:spPr>
          <a:xfrm>
            <a:off x="7483435" y="6761440"/>
            <a:ext cx="6481286" cy="3042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96"/>
              </a:lnSpc>
              <a:buNone/>
            </a:pPr>
            <a:r>
              <a:rPr lang="en-US" sz="1498" spc="-15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Nvidia NIM and optimize its configuration for optimal performance.</a:t>
            </a:r>
            <a:endParaRPr lang="en-US" sz="1498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2024-07-27T20:37:36Z</dcterms:created>
  <dcterms:modified xsi:type="dcterms:W3CDTF">2024-07-27T20:37:36Z</dcterms:modified>
</cp:coreProperties>
</file>